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webextensions/webextension1.xml" ContentType="application/vnd.ms-office.webextension+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sldIdLst>
    <p:sldId id="261" r:id="rId5"/>
    <p:sldId id="258" r:id="rId6"/>
    <p:sldId id="256" r:id="rId7"/>
    <p:sldId id="259" r:id="rId8"/>
  </p:sldIdLst>
  <p:sldSz cx="12192000" cy="6858000"/>
  <p:notesSz cx="6858000" cy="9144000"/>
  <p:custDataLst>
    <p:tags r:id="rId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BC108F-2AB8-48DA-AB49-F9E86BDDFE2F}" v="6" dt="2018-08-08T09:06:44.7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51"/>
    <p:restoredTop sz="94647"/>
  </p:normalViewPr>
  <p:slideViewPr>
    <p:cSldViewPr snapToGrid="0" snapToObjects="1">
      <p:cViewPr varScale="1">
        <p:scale>
          <a:sx n="96" d="100"/>
          <a:sy n="96" d="100"/>
        </p:scale>
        <p:origin x="14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tags" Target="tags/tag1.xml"/><Relationship Id="rId14" Type="http://schemas.microsoft.com/office/2015/10/relationships/revisionInfo" Target="revisionInfo.xml"/></Relationships>
</file>

<file path=ppt/media/image1.png>
</file>

<file path=ppt/media/image2.sv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4106F-A246-2E48-9544-E8146AB80CF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229C53-2CA9-764A-93AB-ECAD546B01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6C782C-8745-7347-B6AC-4D8772289B98}"/>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5" name="Footer Placeholder 4">
            <a:extLst>
              <a:ext uri="{FF2B5EF4-FFF2-40B4-BE49-F238E27FC236}">
                <a16:creationId xmlns:a16="http://schemas.microsoft.com/office/drawing/2014/main" id="{0A1CFD0D-118D-4441-A91C-1B836A28AA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B8388-0632-6942-96AC-2D619404EDCE}"/>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1151746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59CC8-54DA-0A42-9DA3-C9E7FB11FDD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1DD596-2259-614F-A986-3F25CF600FD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A5B1C8-F927-B147-8326-E3862924A8F1}"/>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5" name="Footer Placeholder 4">
            <a:extLst>
              <a:ext uri="{FF2B5EF4-FFF2-40B4-BE49-F238E27FC236}">
                <a16:creationId xmlns:a16="http://schemas.microsoft.com/office/drawing/2014/main" id="{EC0B53A9-157A-9941-B952-607DAB5FA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CF697C-66DE-734A-9CA9-579BCEA17025}"/>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401388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FAABD5-DA08-A547-B641-D0E08891728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2B8267B-68DB-BD49-A9B4-434AE7BB23F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D2D5EC-A445-FF43-82E6-1E7554A5DCB3}"/>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5" name="Footer Placeholder 4">
            <a:extLst>
              <a:ext uri="{FF2B5EF4-FFF2-40B4-BE49-F238E27FC236}">
                <a16:creationId xmlns:a16="http://schemas.microsoft.com/office/drawing/2014/main" id="{5A76C67B-5186-6A4F-8CC0-6CBFEB1182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BF1686-2B7E-F34D-B970-CC7FA2D3BC5B}"/>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23371617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FEA2F-4473-0948-AB43-EBE335118A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08B151-747D-604F-903D-9A920F3178C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047E0C-8A67-AE45-9E33-B90E65F82661}"/>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5" name="Footer Placeholder 4">
            <a:extLst>
              <a:ext uri="{FF2B5EF4-FFF2-40B4-BE49-F238E27FC236}">
                <a16:creationId xmlns:a16="http://schemas.microsoft.com/office/drawing/2014/main" id="{702C27D1-B1FA-884E-BB86-6AA912AD2C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40875C-8A74-6B43-8AF6-63659F8EC74F}"/>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4219327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73F97-6513-314A-BEB3-8AC3A43CEF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BAC1008-6364-A640-BA0B-D8775884B51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A5AB27E-7D19-9148-AFBE-D10DF7C15B9E}"/>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5" name="Footer Placeholder 4">
            <a:extLst>
              <a:ext uri="{FF2B5EF4-FFF2-40B4-BE49-F238E27FC236}">
                <a16:creationId xmlns:a16="http://schemas.microsoft.com/office/drawing/2014/main" id="{FF17AB2F-DBDD-3343-AB56-539EF251BC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82543B-D933-004D-99FF-224DE8B9700E}"/>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3329937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E5657-C487-1D4B-9C65-4DD0F323D1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BF2E6E-20E6-9043-A03F-A481416CA8E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ECB42E3-D2BE-6F4D-92FC-1494FD65C17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2A5245B-18BD-FF4F-92B6-242006FB81F1}"/>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6" name="Footer Placeholder 5">
            <a:extLst>
              <a:ext uri="{FF2B5EF4-FFF2-40B4-BE49-F238E27FC236}">
                <a16:creationId xmlns:a16="http://schemas.microsoft.com/office/drawing/2014/main" id="{BE081255-874F-754B-A47E-861DA0CD15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E19D76-7CF9-AC46-8DF1-89FFCD7B2D7E}"/>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999621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3E17C-5F89-8D43-BA72-7627FFCB128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969009-5908-0446-A2D3-27CA7612D7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2A4F87B-6AD1-4F41-B65A-1712AF5CC50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9BD845-9E91-C744-AC94-1F3B0763A6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05476AE-7625-BD41-9CA9-51364370D38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5E53358-AC69-5B4B-A141-FBCF7AC85089}"/>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8" name="Footer Placeholder 7">
            <a:extLst>
              <a:ext uri="{FF2B5EF4-FFF2-40B4-BE49-F238E27FC236}">
                <a16:creationId xmlns:a16="http://schemas.microsoft.com/office/drawing/2014/main" id="{D9FCEA71-D074-9149-9053-65C6E547F04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AC57ED6-3E53-184B-96E1-A81C0B366A20}"/>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1337476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97104-1EED-AC46-9BFE-74C4C89738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6CA8C08-9E8C-6741-A2F0-5FAB6AE5E4F9}"/>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4" name="Footer Placeholder 3">
            <a:extLst>
              <a:ext uri="{FF2B5EF4-FFF2-40B4-BE49-F238E27FC236}">
                <a16:creationId xmlns:a16="http://schemas.microsoft.com/office/drawing/2014/main" id="{2AD7E1B8-2D7B-4548-B1EC-8C766C92D9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DE0B748-F1C5-8749-8C42-DAC929DFFC5F}"/>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1307546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FE7249-F53D-4B4D-A448-22699C3D26CB}"/>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3" name="Footer Placeholder 2">
            <a:extLst>
              <a:ext uri="{FF2B5EF4-FFF2-40B4-BE49-F238E27FC236}">
                <a16:creationId xmlns:a16="http://schemas.microsoft.com/office/drawing/2014/main" id="{54682F3B-F381-C642-956B-8B897A4E6B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C599A17-3A94-2D4B-863A-D140FD43EA0B}"/>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2799842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E8CEF-1C51-8C45-A4DD-823EF2ED19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E374CA-1122-FA4B-B960-C80ADBD8CF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2EA1D2F-31D9-944B-9E05-A6DF632D8B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438C1F2-E75A-7847-BE97-4BAFD26A3C17}"/>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6" name="Footer Placeholder 5">
            <a:extLst>
              <a:ext uri="{FF2B5EF4-FFF2-40B4-BE49-F238E27FC236}">
                <a16:creationId xmlns:a16="http://schemas.microsoft.com/office/drawing/2014/main" id="{87989FF9-DBBA-CD42-95A8-C1446B0102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918F56-7D9A-9D48-8FD1-C96B13CCAF54}"/>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6767408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687D9-2240-8D42-BF6D-3237D5EF1C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333825A-5AFC-8A42-93C4-F00E40A0FD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DF956E5-5DA8-AB49-9E03-65283DF2A3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78163D5-4687-C243-A8A2-0650A7887076}"/>
              </a:ext>
            </a:extLst>
          </p:cNvPr>
          <p:cNvSpPr>
            <a:spLocks noGrp="1"/>
          </p:cNvSpPr>
          <p:nvPr>
            <p:ph type="dt" sz="half" idx="10"/>
          </p:nvPr>
        </p:nvSpPr>
        <p:spPr/>
        <p:txBody>
          <a:bodyPr/>
          <a:lstStyle/>
          <a:p>
            <a:fld id="{37A2730A-859E-B540-ADF3-E97069AD1FDB}" type="datetimeFigureOut">
              <a:rPr lang="en-US" smtClean="0"/>
              <a:t>1/25/2024</a:t>
            </a:fld>
            <a:endParaRPr lang="en-US"/>
          </a:p>
        </p:txBody>
      </p:sp>
      <p:sp>
        <p:nvSpPr>
          <p:cNvPr id="6" name="Footer Placeholder 5">
            <a:extLst>
              <a:ext uri="{FF2B5EF4-FFF2-40B4-BE49-F238E27FC236}">
                <a16:creationId xmlns:a16="http://schemas.microsoft.com/office/drawing/2014/main" id="{38300BF0-29B6-B343-A484-59353A8ACA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48E5C9-1065-5147-B725-91FB99153EC6}"/>
              </a:ext>
            </a:extLst>
          </p:cNvPr>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4116017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0B6787-B51F-DB42-9E52-63E10EB865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3B9472-27F5-2144-BCEC-3E0A96761A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352788-8A6E-D24F-82D2-F38C9E41A4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A2730A-859E-B540-ADF3-E97069AD1FDB}" type="datetimeFigureOut">
              <a:rPr lang="en-US" smtClean="0"/>
              <a:t>1/25/2024</a:t>
            </a:fld>
            <a:endParaRPr lang="en-US"/>
          </a:p>
        </p:txBody>
      </p:sp>
      <p:sp>
        <p:nvSpPr>
          <p:cNvPr id="5" name="Footer Placeholder 4">
            <a:extLst>
              <a:ext uri="{FF2B5EF4-FFF2-40B4-BE49-F238E27FC236}">
                <a16:creationId xmlns:a16="http://schemas.microsoft.com/office/drawing/2014/main" id="{A81DDB45-653D-0C49-B78E-967549C7BA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CADC715-0B9A-0348-A62C-3F8BCE535B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05DC9C-C50D-D242-B083-59CEE07163F1}" type="slidenum">
              <a:rPr lang="en-US" smtClean="0"/>
              <a:t>‹#›</a:t>
            </a:fld>
            <a:endParaRPr lang="en-US"/>
          </a:p>
        </p:txBody>
      </p:sp>
    </p:spTree>
    <p:extLst>
      <p:ext uri="{BB962C8B-B14F-4D97-AF65-F5344CB8AC3E}">
        <p14:creationId xmlns:p14="http://schemas.microsoft.com/office/powerpoint/2010/main" val="27688490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1/relationships/webextension" Target="../webextensions/webextension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mailto:medium.com/@anggisetyawanlearn&#160;" TargetMode="External"/><Relationship Id="rId2" Type="http://schemas.openxmlformats.org/officeDocument/2006/relationships/hyperlink" Target="https://anggise2023.github.io/" TargetMode="External"/><Relationship Id="rId1" Type="http://schemas.openxmlformats.org/officeDocument/2006/relationships/slideLayout" Target="../slideLayouts/slideLayout2.xml"/><Relationship Id="rId6" Type="http://schemas.openxmlformats.org/officeDocument/2006/relationships/hyperlink" Target="mailto:anggise2023@gmail.com" TargetMode="External"/><Relationship Id="rId5" Type="http://schemas.openxmlformats.org/officeDocument/2006/relationships/hyperlink" Target="https://github.com/anggise2023" TargetMode="External"/><Relationship Id="rId4" Type="http://schemas.openxmlformats.org/officeDocument/2006/relationships/hyperlink" Target="https://www.linkedin.com/in/anggisetyawa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800000">
            <a:off x="-1" y="0"/>
            <a:ext cx="5365826" cy="6858000"/>
          </a:xfrm>
          <a:custGeom>
            <a:avLst/>
            <a:gdLst/>
            <a:ahLst/>
            <a:cxnLst/>
            <a:rect l="l" t="t" r="r" b="b"/>
            <a:pathLst>
              <a:path w="11853512" h="11853512">
                <a:moveTo>
                  <a:pt x="0" y="0"/>
                </a:moveTo>
                <a:lnTo>
                  <a:pt x="11853512" y="0"/>
                </a:lnTo>
                <a:lnTo>
                  <a:pt x="11853512" y="11853512"/>
                </a:lnTo>
                <a:lnTo>
                  <a:pt x="0" y="118535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dirty="0"/>
          </a:p>
        </p:txBody>
      </p:sp>
      <p:sp>
        <p:nvSpPr>
          <p:cNvPr id="3" name="TextBox 3"/>
          <p:cNvSpPr txBox="1"/>
          <p:nvPr/>
        </p:nvSpPr>
        <p:spPr>
          <a:xfrm>
            <a:off x="5273229" y="3666494"/>
            <a:ext cx="4997876" cy="2094612"/>
          </a:xfrm>
          <a:prstGeom prst="rect">
            <a:avLst/>
          </a:prstGeom>
        </p:spPr>
        <p:txBody>
          <a:bodyPr lIns="0" tIns="0" rIns="0" bIns="0" rtlCol="0" anchor="t">
            <a:spAutoFit/>
          </a:bodyPr>
          <a:lstStyle/>
          <a:p>
            <a:pPr marL="0" lvl="1" algn="r">
              <a:lnSpc>
                <a:spcPts val="8519"/>
              </a:lnSpc>
            </a:pPr>
            <a:r>
              <a:rPr lang="en-US" sz="6454" spc="-297" dirty="0">
                <a:solidFill>
                  <a:srgbClr val="38B6FF"/>
                </a:solidFill>
                <a:latin typeface="Playfair Display"/>
              </a:rPr>
              <a:t>E-Commerce Dashboard</a:t>
            </a:r>
          </a:p>
        </p:txBody>
      </p:sp>
      <p:sp>
        <p:nvSpPr>
          <p:cNvPr id="5" name="TextBox 5"/>
          <p:cNvSpPr txBox="1"/>
          <p:nvPr/>
        </p:nvSpPr>
        <p:spPr>
          <a:xfrm>
            <a:off x="844808" y="751598"/>
            <a:ext cx="9586746" cy="2697662"/>
          </a:xfrm>
          <a:prstGeom prst="rect">
            <a:avLst/>
          </a:prstGeom>
        </p:spPr>
        <p:txBody>
          <a:bodyPr lIns="0" tIns="0" rIns="0" bIns="0" rtlCol="0" anchor="t">
            <a:spAutoFit/>
          </a:bodyPr>
          <a:lstStyle/>
          <a:p>
            <a:pPr marL="0" lvl="1" algn="r">
              <a:lnSpc>
                <a:spcPts val="10516"/>
              </a:lnSpc>
            </a:pPr>
            <a:r>
              <a:rPr lang="en-US" sz="11685" spc="1787" dirty="0" err="1">
                <a:solidFill>
                  <a:srgbClr val="000000"/>
                </a:solidFill>
                <a:latin typeface="Raleway Bold"/>
              </a:rPr>
              <a:t>Portofolio</a:t>
            </a:r>
            <a:r>
              <a:rPr lang="en-US" sz="11685" spc="1787" dirty="0">
                <a:solidFill>
                  <a:srgbClr val="000000"/>
                </a:solidFill>
                <a:latin typeface="Raleway Bold"/>
              </a:rPr>
              <a:t> 2024</a:t>
            </a:r>
          </a:p>
        </p:txBody>
      </p:sp>
      <p:sp>
        <p:nvSpPr>
          <p:cNvPr id="6" name="Freeform 6"/>
          <p:cNvSpPr/>
          <p:nvPr/>
        </p:nvSpPr>
        <p:spPr>
          <a:xfrm>
            <a:off x="273028" y="2175809"/>
            <a:ext cx="5260981" cy="4682322"/>
          </a:xfrm>
          <a:custGeom>
            <a:avLst/>
            <a:gdLst/>
            <a:ahLst/>
            <a:cxnLst/>
            <a:rect l="l" t="t" r="r" b="b"/>
            <a:pathLst>
              <a:path w="8493176" h="7810974">
                <a:moveTo>
                  <a:pt x="0" y="0"/>
                </a:moveTo>
                <a:lnTo>
                  <a:pt x="8493176" y="0"/>
                </a:lnTo>
                <a:lnTo>
                  <a:pt x="8493176" y="7810974"/>
                </a:lnTo>
                <a:lnTo>
                  <a:pt x="0" y="7810974"/>
                </a:lnTo>
                <a:lnTo>
                  <a:pt x="0" y="0"/>
                </a:lnTo>
                <a:close/>
              </a:path>
            </a:pathLst>
          </a:custGeom>
          <a:blipFill>
            <a:blip r:embed="rId4"/>
            <a:stretch>
              <a:fillRect l="-67063" t="-33704" r="-51378"/>
            </a:stretch>
          </a:blipFill>
        </p:spPr>
        <p:txBody>
          <a:bodyPr/>
          <a:lstStyle/>
          <a:p>
            <a:endParaRPr lang="en-ID" dirty="0"/>
          </a:p>
        </p:txBody>
      </p:sp>
      <p:pic>
        <p:nvPicPr>
          <p:cNvPr id="9" name="Picture 8">
            <a:extLst>
              <a:ext uri="{FF2B5EF4-FFF2-40B4-BE49-F238E27FC236}">
                <a16:creationId xmlns:a16="http://schemas.microsoft.com/office/drawing/2014/main" id="{09A25ED9-22E6-BE98-D066-A443013EA32C}"/>
              </a:ext>
            </a:extLst>
          </p:cNvPr>
          <p:cNvPicPr>
            <a:picLocks noChangeAspect="1"/>
          </p:cNvPicPr>
          <p:nvPr/>
        </p:nvPicPr>
        <p:blipFill>
          <a:blip r:embed="rId5"/>
          <a:stretch>
            <a:fillRect/>
          </a:stretch>
        </p:blipFill>
        <p:spPr>
          <a:xfrm>
            <a:off x="5534009" y="5838951"/>
            <a:ext cx="6571921" cy="746034"/>
          </a:xfrm>
          <a:prstGeom prst="rect">
            <a:avLst/>
          </a:prstGeom>
        </p:spPr>
      </p:pic>
      <p:sp>
        <p:nvSpPr>
          <p:cNvPr id="4" name="TextBox 4"/>
          <p:cNvSpPr txBox="1"/>
          <p:nvPr/>
        </p:nvSpPr>
        <p:spPr>
          <a:xfrm>
            <a:off x="86070" y="6413909"/>
            <a:ext cx="3439216" cy="393634"/>
          </a:xfrm>
          <a:prstGeom prst="rect">
            <a:avLst/>
          </a:prstGeom>
        </p:spPr>
        <p:txBody>
          <a:bodyPr lIns="0" tIns="0" rIns="0" bIns="0" rtlCol="0" anchor="t">
            <a:spAutoFit/>
          </a:bodyPr>
          <a:lstStyle/>
          <a:p>
            <a:pPr marL="0" lvl="1">
              <a:lnSpc>
                <a:spcPts val="3000"/>
              </a:lnSpc>
            </a:pPr>
            <a:r>
              <a:rPr lang="en-US" sz="3600" spc="-153" dirty="0" err="1">
                <a:solidFill>
                  <a:srgbClr val="000000"/>
                </a:solidFill>
                <a:latin typeface="Aileron"/>
              </a:rPr>
              <a:t>Anggi</a:t>
            </a:r>
            <a:r>
              <a:rPr lang="en-US" sz="3600" spc="-153" dirty="0">
                <a:solidFill>
                  <a:srgbClr val="000000"/>
                </a:solidFill>
                <a:latin typeface="Aileron"/>
              </a:rPr>
              <a:t> </a:t>
            </a:r>
            <a:r>
              <a:rPr lang="en-US" sz="3600" spc="-153" dirty="0" err="1">
                <a:solidFill>
                  <a:srgbClr val="000000"/>
                </a:solidFill>
                <a:latin typeface="Aileron"/>
              </a:rPr>
              <a:t>Setyawan</a:t>
            </a:r>
            <a:endParaRPr lang="en-US" sz="3600" spc="-153" dirty="0">
              <a:solidFill>
                <a:srgbClr val="000000"/>
              </a:solidFill>
              <a:latin typeface="Ailero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0F080-1FF4-21EC-166F-00FE33500FAC}"/>
              </a:ext>
            </a:extLst>
          </p:cNvPr>
          <p:cNvSpPr>
            <a:spLocks noGrp="1"/>
          </p:cNvSpPr>
          <p:nvPr>
            <p:ph type="title"/>
          </p:nvPr>
        </p:nvSpPr>
        <p:spPr/>
        <p:txBody>
          <a:bodyPr/>
          <a:lstStyle/>
          <a:p>
            <a:r>
              <a:rPr lang="en-US" b="1" dirty="0"/>
              <a:t>E-Commerce Dashboard</a:t>
            </a:r>
            <a:br>
              <a:rPr lang="en-US" dirty="0"/>
            </a:br>
            <a:r>
              <a:rPr lang="en-US" sz="2000" b="1" dirty="0">
                <a:solidFill>
                  <a:srgbClr val="FF3399"/>
                </a:solidFill>
              </a:rPr>
              <a:t>Power Bi Dashboard</a:t>
            </a:r>
            <a:endParaRPr lang="en-ID" sz="2000" b="1" dirty="0">
              <a:solidFill>
                <a:srgbClr val="FF3399"/>
              </a:solidFill>
            </a:endParaRPr>
          </a:p>
        </p:txBody>
      </p:sp>
      <p:sp>
        <p:nvSpPr>
          <p:cNvPr id="3" name="Content Placeholder 2">
            <a:extLst>
              <a:ext uri="{FF2B5EF4-FFF2-40B4-BE49-F238E27FC236}">
                <a16:creationId xmlns:a16="http://schemas.microsoft.com/office/drawing/2014/main" id="{A80B8E10-6EB7-9152-2108-1B57B0AEBC9D}"/>
              </a:ext>
            </a:extLst>
          </p:cNvPr>
          <p:cNvSpPr>
            <a:spLocks noGrp="1"/>
          </p:cNvSpPr>
          <p:nvPr>
            <p:ph idx="1"/>
          </p:nvPr>
        </p:nvSpPr>
        <p:spPr>
          <a:xfrm>
            <a:off x="838200" y="2080066"/>
            <a:ext cx="10515600" cy="3931119"/>
          </a:xfrm>
        </p:spPr>
        <p:txBody>
          <a:bodyPr>
            <a:normAutofit/>
          </a:bodyPr>
          <a:lstStyle/>
          <a:p>
            <a:pPr marL="0" indent="0" algn="ctr">
              <a:lnSpc>
                <a:spcPct val="150000"/>
              </a:lnSpc>
              <a:buNone/>
            </a:pPr>
            <a:r>
              <a:rPr lang="en-US" sz="1600" b="1" dirty="0">
                <a:latin typeface="Times New Roman" panose="02020603050405020304" pitchFamily="18" charset="0"/>
                <a:cs typeface="Times New Roman" panose="02020603050405020304" pitchFamily="18" charset="0"/>
              </a:rPr>
              <a:t>Dataset: Data description</a:t>
            </a:r>
            <a:endParaRPr lang="en-US" sz="1600" dirty="0">
              <a:latin typeface="Times New Roman" panose="02020603050405020304" pitchFamily="18" charset="0"/>
              <a:cs typeface="Times New Roman" panose="02020603050405020304" pitchFamily="18" charset="0"/>
            </a:endParaRPr>
          </a:p>
          <a:p>
            <a:pPr marL="0" indent="0" algn="just">
              <a:lnSpc>
                <a:spcPct val="150000"/>
              </a:lnSpc>
              <a:buNone/>
            </a:pPr>
            <a:r>
              <a:rPr lang="en-US" sz="1600" b="0" i="0" dirty="0">
                <a:effectLst/>
                <a:latin typeface="Times New Roman" panose="02020603050405020304" pitchFamily="18" charset="0"/>
                <a:cs typeface="Times New Roman" panose="02020603050405020304" pitchFamily="18" charset="0"/>
              </a:rPr>
              <a:t>The dataset captures comprehensive information on sales transactions. It includes essential details such as the </a:t>
            </a:r>
            <a:r>
              <a:rPr lang="en-US" sz="1600" b="0" i="0" dirty="0" err="1">
                <a:effectLst/>
                <a:latin typeface="Times New Roman" panose="02020603050405020304" pitchFamily="18" charset="0"/>
                <a:cs typeface="Times New Roman" panose="02020603050405020304" pitchFamily="18" charset="0"/>
              </a:rPr>
              <a:t>OrderDate</a:t>
            </a:r>
            <a:r>
              <a:rPr lang="en-US" sz="1600" b="0" i="0" dirty="0">
                <a:effectLst/>
                <a:latin typeface="Times New Roman" panose="02020603050405020304" pitchFamily="18" charset="0"/>
                <a:cs typeface="Times New Roman" panose="02020603050405020304" pitchFamily="18" charset="0"/>
              </a:rPr>
              <a:t>, which signifies when an order was placed, and the unique </a:t>
            </a:r>
            <a:r>
              <a:rPr lang="en-US" sz="1600" b="0" i="0" dirty="0" err="1">
                <a:effectLst/>
                <a:latin typeface="Times New Roman" panose="02020603050405020304" pitchFamily="18" charset="0"/>
                <a:cs typeface="Times New Roman" panose="02020603050405020304" pitchFamily="18" charset="0"/>
              </a:rPr>
              <a:t>OrderID</a:t>
            </a:r>
            <a:r>
              <a:rPr lang="en-US" sz="1600" b="0" i="0" dirty="0">
                <a:effectLst/>
                <a:latin typeface="Times New Roman" panose="02020603050405020304" pitchFamily="18" charset="0"/>
                <a:cs typeface="Times New Roman" panose="02020603050405020304" pitchFamily="18" charset="0"/>
              </a:rPr>
              <a:t> associated with each transaction. The Delivery Date indicates when the ordered items reached the customer. Customer information, like a unique identifier (</a:t>
            </a:r>
            <a:r>
              <a:rPr lang="en-US" sz="1600" b="0" i="0" dirty="0" err="1">
                <a:effectLst/>
                <a:latin typeface="Times New Roman" panose="02020603050405020304" pitchFamily="18" charset="0"/>
                <a:cs typeface="Times New Roman" panose="02020603050405020304" pitchFamily="18" charset="0"/>
              </a:rPr>
              <a:t>CustomerID</a:t>
            </a:r>
            <a:r>
              <a:rPr lang="en-US" sz="1600" b="0" i="0" dirty="0">
                <a:effectLst/>
                <a:latin typeface="Times New Roman" panose="02020603050405020304" pitchFamily="18" charset="0"/>
                <a:cs typeface="Times New Roman" panose="02020603050405020304" pitchFamily="18" charset="0"/>
              </a:rPr>
              <a:t>), age, and gender, offers insights into the demographics of those placing orders. Location and Zone provide geographical context, specifying where the order originated. Delivery Type classifies orders based on delivery speed. Product-related details encompass Product Category, </a:t>
            </a:r>
            <a:r>
              <a:rPr lang="en-US" sz="1600" b="0" i="0" dirty="0" err="1">
                <a:effectLst/>
                <a:latin typeface="Times New Roman" panose="02020603050405020304" pitchFamily="18" charset="0"/>
                <a:cs typeface="Times New Roman" panose="02020603050405020304" pitchFamily="18" charset="0"/>
              </a:rPr>
              <a:t>SubCategory</a:t>
            </a:r>
            <a:r>
              <a:rPr lang="en-US" sz="1600" b="0" i="0" dirty="0">
                <a:effectLst/>
                <a:latin typeface="Times New Roman" panose="02020603050405020304" pitchFamily="18" charset="0"/>
                <a:cs typeface="Times New Roman" panose="02020603050405020304" pitchFamily="18" charset="0"/>
              </a:rPr>
              <a:t>, and the specific Product name. Unit Price reveals the cost per item, while Shipping Fee accounts for delivery charges. Order Quantity quantifies the number of items ordered, and Sale Price calculates the total order cost. Status updates (processed, shipped, completed) and Reasons for any issues or cancellations provide transaction status insights. Lastly, customer satisfaction is gauged through Ratings assigned by customers to their orders.</a:t>
            </a:r>
            <a:endParaRPr lang="en-ID"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9694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descr="Add-in content for Microsoft Power BI."/>
              <p:cNvGraphicFramePr>
                <a:graphicFrameLocks noGrp="1"/>
              </p:cNvGraphicFramePr>
              <p:nvPr>
                <p:extLst>
                  <p:ext uri="{D42A27DB-BD31-4B8C-83A1-F6EECF244321}">
                    <p14:modId xmlns:p14="http://schemas.microsoft.com/office/powerpoint/2010/main" val="748927174"/>
                  </p:ext>
                </p:extLst>
              </p:nvPr>
            </p:nvGraphicFramePr>
            <p:xfrm>
              <a:off x="0" y="198783"/>
              <a:ext cx="12192000" cy="6659218"/>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2" name="Add-in" descr="Add-in content for Microsoft Power BI."/>
              <p:cNvPicPr>
                <a:picLocks noGrp="1" noRot="1" noChangeAspect="1" noMove="1" noResize="1" noEditPoints="1" noAdjustHandles="1" noChangeArrowheads="1" noChangeShapeType="1"/>
              </p:cNvPicPr>
              <p:nvPr/>
            </p:nvPicPr>
            <p:blipFill>
              <a:blip r:embed="rId3"/>
              <a:stretch>
                <a:fillRect/>
              </a:stretch>
            </p:blipFill>
            <p:spPr>
              <a:xfrm>
                <a:off x="0" y="198783"/>
                <a:ext cx="12192000" cy="6659218"/>
              </a:xfrm>
              <a:prstGeom prst="rect">
                <a:avLst/>
              </a:prstGeom>
            </p:spPr>
          </p:pic>
        </mc:Fallback>
      </mc:AlternateContent>
    </p:spTree>
    <p:extLst>
      <p:ext uri="{BB962C8B-B14F-4D97-AF65-F5344CB8AC3E}">
        <p14:creationId xmlns:p14="http://schemas.microsoft.com/office/powerpoint/2010/main" val="3211859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01B536-BC6A-65F1-995B-2FF441C022CB}"/>
              </a:ext>
            </a:extLst>
          </p:cNvPr>
          <p:cNvSpPr>
            <a:spLocks noGrp="1"/>
          </p:cNvSpPr>
          <p:nvPr>
            <p:ph idx="1"/>
          </p:nvPr>
        </p:nvSpPr>
        <p:spPr>
          <a:xfrm>
            <a:off x="838200" y="652007"/>
            <a:ext cx="10515600" cy="5524956"/>
          </a:xfrm>
        </p:spPr>
        <p:txBody>
          <a:bodyPr>
            <a:normAutofit/>
          </a:bodyPr>
          <a:lstStyle/>
          <a:p>
            <a:pPr marL="0" indent="0" algn="ctr">
              <a:buNone/>
            </a:pPr>
            <a:endParaRPr lang="en-US" sz="2400" b="1" dirty="0">
              <a:latin typeface="Times New Roman" panose="02020603050405020304" pitchFamily="18" charset="0"/>
              <a:cs typeface="Times New Roman" panose="02020603050405020304" pitchFamily="18" charset="0"/>
            </a:endParaRPr>
          </a:p>
          <a:p>
            <a:pPr marL="0" indent="0" algn="ctr">
              <a:buNone/>
            </a:pPr>
            <a:r>
              <a:rPr lang="en-US" sz="3200" b="1" dirty="0">
                <a:latin typeface="Times New Roman" panose="02020603050405020304" pitchFamily="18" charset="0"/>
                <a:cs typeface="Times New Roman" panose="02020603050405020304" pitchFamily="18" charset="0"/>
              </a:rPr>
              <a:t>Connect with </a:t>
            </a:r>
            <a:r>
              <a:rPr lang="en-US" sz="3200" b="1" dirty="0" err="1">
                <a:latin typeface="Times New Roman" panose="02020603050405020304" pitchFamily="18" charset="0"/>
                <a:cs typeface="Times New Roman" panose="02020603050405020304" pitchFamily="18" charset="0"/>
              </a:rPr>
              <a:t>Anggi</a:t>
            </a:r>
            <a:endParaRPr lang="en-US" sz="3200" b="1" dirty="0">
              <a:latin typeface="Times New Roman" panose="02020603050405020304" pitchFamily="18" charset="0"/>
              <a:cs typeface="Times New Roman" panose="02020603050405020304" pitchFamily="18" charset="0"/>
            </a:endParaRPr>
          </a:p>
          <a:p>
            <a:pPr marL="0" indent="0" algn="l" fontAlgn="auto">
              <a:buNone/>
            </a:pPr>
            <a:endParaRPr lang="en-ID" sz="1800" b="1" i="0" dirty="0">
              <a:effectLst/>
              <a:latin typeface="Times New Roman" panose="02020603050405020304" pitchFamily="18" charset="0"/>
              <a:cs typeface="Times New Roman" panose="02020603050405020304" pitchFamily="18" charset="0"/>
            </a:endParaRPr>
          </a:p>
          <a:p>
            <a:pPr marL="0" indent="0" algn="ctr" fontAlgn="auto">
              <a:buNone/>
            </a:pPr>
            <a:r>
              <a:rPr lang="en-ID" sz="1800" i="0" dirty="0">
                <a:effectLst/>
                <a:latin typeface="Times New Roman" panose="02020603050405020304" pitchFamily="18" charset="0"/>
                <a:cs typeface="Times New Roman" panose="02020603050405020304" pitchFamily="18" charset="0"/>
              </a:rPr>
              <a:t>Website</a:t>
            </a:r>
          </a:p>
          <a:p>
            <a:pPr marL="0" indent="0" algn="ctr" fontAlgn="auto">
              <a:buNone/>
            </a:pPr>
            <a:r>
              <a:rPr lang="en-ID" sz="1800" i="0" dirty="0">
                <a:effectLst/>
                <a:latin typeface="Times New Roman" panose="02020603050405020304" pitchFamily="18" charset="0"/>
                <a:cs typeface="Times New Roman" panose="02020603050405020304" pitchFamily="18" charset="0"/>
                <a:hlinkClick r:id="rId2"/>
              </a:rPr>
              <a:t>https://anggise2023.github.io/</a:t>
            </a:r>
            <a:r>
              <a:rPr lang="en-ID" sz="1800" i="0" dirty="0">
                <a:effectLst/>
                <a:latin typeface="Times New Roman" panose="02020603050405020304" pitchFamily="18" charset="0"/>
                <a:cs typeface="Times New Roman" panose="02020603050405020304" pitchFamily="18" charset="0"/>
              </a:rPr>
              <a:t> (</a:t>
            </a:r>
            <a:r>
              <a:rPr lang="en-ID" sz="1800" i="0" dirty="0" err="1">
                <a:effectLst/>
                <a:latin typeface="Times New Roman" panose="02020603050405020304" pitchFamily="18" charset="0"/>
                <a:cs typeface="Times New Roman" panose="02020603050405020304" pitchFamily="18" charset="0"/>
              </a:rPr>
              <a:t>Portofolio</a:t>
            </a:r>
            <a:r>
              <a:rPr lang="en-ID" sz="1800" i="0" dirty="0">
                <a:effectLst/>
                <a:latin typeface="Times New Roman" panose="02020603050405020304" pitchFamily="18" charset="0"/>
                <a:cs typeface="Times New Roman" panose="02020603050405020304" pitchFamily="18" charset="0"/>
              </a:rPr>
              <a:t>)</a:t>
            </a:r>
            <a:endParaRPr lang="en-ID" sz="1800" dirty="0">
              <a:latin typeface="Times New Roman" panose="02020603050405020304" pitchFamily="18" charset="0"/>
              <a:cs typeface="Times New Roman" panose="02020603050405020304" pitchFamily="18" charset="0"/>
            </a:endParaRPr>
          </a:p>
          <a:p>
            <a:pPr marL="0" indent="0" algn="ctr" fontAlgn="auto">
              <a:buNone/>
            </a:pPr>
            <a:r>
              <a:rPr lang="en-ID" sz="1800" i="0" dirty="0">
                <a:effectLst/>
                <a:latin typeface="Times New Roman" panose="02020603050405020304" pitchFamily="18" charset="0"/>
                <a:cs typeface="Times New Roman" panose="02020603050405020304" pitchFamily="18" charset="0"/>
                <a:hlinkClick r:id="rId3"/>
              </a:rPr>
              <a:t>medium.com/@anggisetyawanlearn </a:t>
            </a:r>
            <a:r>
              <a:rPr lang="en-ID" sz="1800" i="0" dirty="0">
                <a:effectLst/>
                <a:latin typeface="Times New Roman" panose="02020603050405020304" pitchFamily="18" charset="0"/>
                <a:cs typeface="Times New Roman" panose="02020603050405020304" pitchFamily="18" charset="0"/>
              </a:rPr>
              <a:t>(Blog)</a:t>
            </a:r>
          </a:p>
          <a:p>
            <a:pPr marL="0" indent="0" algn="ctr" fontAlgn="auto">
              <a:buNone/>
            </a:pPr>
            <a:r>
              <a:rPr lang="en-ID" sz="1800" i="0" dirty="0">
                <a:effectLst/>
                <a:latin typeface="Times New Roman" panose="02020603050405020304" pitchFamily="18" charset="0"/>
                <a:cs typeface="Times New Roman" panose="02020603050405020304" pitchFamily="18" charset="0"/>
              </a:rPr>
              <a:t>LinkedIn</a:t>
            </a:r>
            <a:endParaRPr lang="en-ID" sz="1800" dirty="0">
              <a:latin typeface="Times New Roman" panose="02020603050405020304" pitchFamily="18" charset="0"/>
              <a:cs typeface="Times New Roman" panose="02020603050405020304" pitchFamily="18" charset="0"/>
            </a:endParaRPr>
          </a:p>
          <a:p>
            <a:pPr marL="0" indent="0" algn="ctr" fontAlgn="auto">
              <a:buNone/>
            </a:pPr>
            <a:r>
              <a:rPr lang="en-ID" sz="1800" i="0" dirty="0">
                <a:effectLst/>
                <a:latin typeface="Times New Roman" panose="02020603050405020304" pitchFamily="18" charset="0"/>
                <a:cs typeface="Times New Roman" panose="02020603050405020304" pitchFamily="18" charset="0"/>
                <a:hlinkClick r:id="rId4"/>
              </a:rPr>
              <a:t>linkedin.com/in/</a:t>
            </a:r>
            <a:r>
              <a:rPr lang="en-ID" sz="1800" i="0" dirty="0" err="1">
                <a:effectLst/>
                <a:latin typeface="Times New Roman" panose="02020603050405020304" pitchFamily="18" charset="0"/>
                <a:cs typeface="Times New Roman" panose="02020603050405020304" pitchFamily="18" charset="0"/>
                <a:hlinkClick r:id="rId4"/>
              </a:rPr>
              <a:t>anggisetyawan</a:t>
            </a:r>
            <a:endParaRPr lang="en-ID" sz="1800" i="0" dirty="0">
              <a:effectLst/>
              <a:latin typeface="Times New Roman" panose="02020603050405020304" pitchFamily="18" charset="0"/>
              <a:cs typeface="Times New Roman" panose="02020603050405020304" pitchFamily="18" charset="0"/>
            </a:endParaRPr>
          </a:p>
          <a:p>
            <a:pPr marL="0" indent="0" algn="ctr" fontAlgn="auto">
              <a:buNone/>
            </a:pPr>
            <a:r>
              <a:rPr lang="en-ID" sz="1800" dirty="0" err="1">
                <a:latin typeface="Times New Roman" panose="02020603050405020304" pitchFamily="18" charset="0"/>
                <a:cs typeface="Times New Roman" panose="02020603050405020304" pitchFamily="18" charset="0"/>
              </a:rPr>
              <a:t>Github</a:t>
            </a:r>
            <a:r>
              <a:rPr lang="en-ID" sz="1800" dirty="0">
                <a:latin typeface="Times New Roman" panose="02020603050405020304" pitchFamily="18" charset="0"/>
                <a:cs typeface="Times New Roman" panose="02020603050405020304" pitchFamily="18" charset="0"/>
              </a:rPr>
              <a:t>:</a:t>
            </a:r>
            <a:br>
              <a:rPr lang="en-ID" sz="1800" dirty="0">
                <a:latin typeface="Times New Roman" panose="02020603050405020304" pitchFamily="18" charset="0"/>
                <a:cs typeface="Times New Roman" panose="02020603050405020304" pitchFamily="18" charset="0"/>
              </a:rPr>
            </a:br>
            <a:r>
              <a:rPr lang="en-ID" sz="1800" dirty="0">
                <a:latin typeface="Times New Roman" panose="02020603050405020304" pitchFamily="18" charset="0"/>
                <a:cs typeface="Times New Roman" panose="02020603050405020304" pitchFamily="18" charset="0"/>
                <a:hlinkClick r:id="rId5"/>
              </a:rPr>
              <a:t>https://github.com/anggise2023</a:t>
            </a:r>
            <a:r>
              <a:rPr lang="en-ID" sz="1800" dirty="0">
                <a:latin typeface="Times New Roman" panose="02020603050405020304" pitchFamily="18" charset="0"/>
                <a:cs typeface="Times New Roman" panose="02020603050405020304" pitchFamily="18" charset="0"/>
              </a:rPr>
              <a:t> </a:t>
            </a:r>
            <a:endParaRPr lang="en-ID" sz="1800" i="0" dirty="0">
              <a:effectLst/>
              <a:latin typeface="Times New Roman" panose="02020603050405020304" pitchFamily="18" charset="0"/>
              <a:cs typeface="Times New Roman" panose="02020603050405020304" pitchFamily="18" charset="0"/>
            </a:endParaRPr>
          </a:p>
          <a:p>
            <a:pPr marL="0" indent="0" algn="ctr" fontAlgn="auto">
              <a:buNone/>
            </a:pPr>
            <a:r>
              <a:rPr lang="en-ID" sz="1800" i="0" dirty="0">
                <a:effectLst/>
                <a:latin typeface="Times New Roman" panose="02020603050405020304" pitchFamily="18" charset="0"/>
                <a:cs typeface="Times New Roman" panose="02020603050405020304" pitchFamily="18" charset="0"/>
              </a:rPr>
              <a:t>Email</a:t>
            </a:r>
          </a:p>
          <a:p>
            <a:pPr marL="0" indent="0" algn="ctr" fontAlgn="auto">
              <a:buNone/>
            </a:pPr>
            <a:r>
              <a:rPr lang="en-ID" sz="1800" i="0" dirty="0">
                <a:solidFill>
                  <a:srgbClr val="1F1F1F"/>
                </a:solidFill>
                <a:effectLst/>
                <a:latin typeface="Times New Roman" panose="02020603050405020304" pitchFamily="18" charset="0"/>
                <a:cs typeface="Times New Roman" panose="02020603050405020304" pitchFamily="18" charset="0"/>
                <a:hlinkClick r:id="rId6"/>
              </a:rPr>
              <a:t>anggise2023@gmail.com</a:t>
            </a:r>
            <a:r>
              <a:rPr lang="en-ID" sz="1800" i="0" dirty="0">
                <a:solidFill>
                  <a:srgbClr val="1F1F1F"/>
                </a:solidFill>
                <a:effectLst/>
                <a:latin typeface="Times New Roman" panose="02020603050405020304" pitchFamily="18" charset="0"/>
                <a:cs typeface="Times New Roman" panose="02020603050405020304" pitchFamily="18" charset="0"/>
              </a:rPr>
              <a:t> </a:t>
            </a:r>
            <a:endParaRPr lang="en-ID"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416645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ILE_NAME_PARSED_KEY" val="TRU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5.png"/></Relationships>
</file>

<file path=ppt/webextensions/webextension1.xml><?xml version="1.0" encoding="utf-8"?>
<we:webextension xmlns:we="http://schemas.microsoft.com/office/webextensions/webextension/2010/11" id="{1b721edc-3e74-4c33-8736-23a8d69c87ef}">
  <we:reference id="WA200003233" version="2.0.0.3" store="en-US" storeType="OMEX"/>
  <we:alternateReferences/>
  <we:properties>
    <we:property name="Microsoft.Office.CampaignId" value="&quot;none&quot;"/>
    <we:property name="backgroundColor" value="&quot;#FFFFFF&quot;"/>
    <we:property name="bookmark" value="&quot;H4sIAAAAAAAAA+1a62/bNhD/Vwx9yQY4A/WW+q3NYyuWdlnSdRiKYDiSR1utIhmUlMYL/L/vSMlO/KqT9BEn7Tfpjjre83dH2leOzKpRDuPXcI7OM+dFWX44B/2h5zp9p5inBWnCQnDTWGISyDANVchoVTmqs7KonGdXTg16gPXbrGogNwKJ+O6s70CeH8PAvCnIK+w7I9RVWUCe/YftYmLVusFJ38HLUV5qMCJPa6jRiL2g5fROqri/+LQjiDq7wFMUdUs9wVGp6+l736naJ6vSPM8IsxvulUUNWUGCDU1hwqVMZRgq7oHiiseupWd53S3h44PLkSZ7yMrxyLhlj7QblDoTkDtWb41V1W2yV+bNuX06mKOflo0WeILKsoo6q8ckaR9qcCZk/LEuyTWWRo+yEXWv22Vs+cPy455GokjnGZv0Z6o8lxdQCKIu6vF8MNA4gKntB19YyT+0RN37s4F2keEeNkXnaras8RlRqqwY5F3Yr+PxpjVElkVT7w1B1yax+HsKm/E+fVaarV6MbQD2Mz2Np9dfUP6BLZ6cTdOTPnp/Iw9ncTQGfJX0OJuYNT5gmEYxBAH6noce55G/lMptsV85h5YY+Jj6klaLNJRKJq5gltuV/ycW9R9bAk42JaAALTvWY01AQwrTwBOSeVKhTELhx4qHGwHtoYL4V5HVvWMCUtwcwP43gt+jUrT23gPERN5U5GWUrRrbDGefcv23grIbrm4hTKVuxIVgLkaB53MV0MvWJu9dEeh2Cfxbhhq0GI6P8ALzZf1m/GXWVLe3oLN2jLK23NnGbiCciXHmzN7HnBJDj3v7ZkYz62+oZIRg75pg2J0hzisavIb3qaqcprWVpbQ5R5++N9vCYZxzCFgcxioUHoZxmm5G/e3F0SonXNJz4XbOkU4Y5kGazYwZo3azDFt+KS0brZVXzlFGlrey30LeGLE7+/SFLD8WO6TUtGGuTCL7RfW1YM5ncaAkzVGJSIPEhShC9uPQ8ePQ8TgPHSKMeIJBEAhIPRAhX5/Kc+eKmIHPPJYKT0mumPQA4utzxXy6t+JsZU5vBCgUh7o8t3I7jDUrZ2aYqssNgL4BnuO/fiwAIeC7bhKku4HPg10QvtpFP2EeKmSxZy4Y2sRgxq9/D2mS6/xXyGwa4tdlvezJlwvevQN0TNsKab/g9H8QtGNDPIOjdytxrWhy8/HZWYdq389M0bloofD7dJgTQ5T71xdcbUAyabSrBG38UrYVej4ilappvU7ffs+KVtARqvrupXyf3Fsd/L5zkg2G9ZqG1gXeVuL8bd5PL3IoPvzsUDZsVbddg6vuIq4++ZRdi9w3Ro8n74S2h4gIQi8R0k9cM8QiukLdsocwUBCJKI2pefBECs9N1ef1EHmzh1g33KYpfAn8l4sQsNdUdUmF2PsVC6qaW7WCncMdu24N99XOtE8sd4nPnxKWFf7OJ/8VEbQZnzDmxSLyZeDHvuKRStJH8KvDdxa8tTOvUgxBpNKNEzeAiIXYAusDRu+04Vt9cjuFHO9+0ftkzpm1GQMPLu97yPzS+dFVUJT6cegyhrHP0IeQe5tB6KFCcoK0b3OL7Nl8R7/tv/OsNbUNWxCijAE9Hvsy9V2kA3i8vWEjycVgwRT3HlHTVlDV0hhztzV2a+xtQ8fTwOVekqLrBoyFgS/a0H0aO/Cy5uUCdnRnvlV9tmzqagQCj6HAFf2Wwg80i8gNPdf+XcOxm5A2GcHXhg/Mnzhm7Xky+R+XxdsXXiIAAA==&quot;"/>
    <we:property name="creatorSessionId" value="&quot;6bca090b-fd99-4210-97d9-87992f84b1d2&quot;"/>
    <we:property name="creatorTenantId" value="&quot;0758edb9-9fc6-446c-be32-cb0a209af740&quot;"/>
    <we:property name="creatorUserId" value="&quot;10032001DC275678&quot;"/>
    <we:property name="datasetId" value="&quot;15cc4b04-e5a6-4b4a-a411-4018964b3aac&quot;"/>
    <we:property name="embedUrl" value="&quot;/reportEmbed?reportId=2e7cd9f3-93b6-4ecd-afe4-abeeb52eab89&amp;config=eyJjbHVzdGVyVXJsIjoiaHR0cHM6Ly9XQUJJLVNPVVRILUVBU1QtQVNJQS1CLVBSSU1BUlktcmVkaXJlY3QuYW5hbHlzaXMud2luZG93cy5uZXQiLCJlbWJlZEZlYXR1cmVzIjp7InVzYWdlTWV0cmljc1ZOZXh0Ijp0cnVlLCJkaXNhYmxlQW5ndWxhckpTQm9vdHN0cmFwUmVwb3J0RW1iZWQiOnRydWV9fQ%3D%3D&amp;disableSensitivityBanner=true&quot;"/>
    <we:property name="initialStateBookmark" value="&quot;H4sIAAAAAAAAA+1a60/bSBD/VyJ/4U4Kp/Xb7jfK464CWg56PZ0qVM3ujhMXY0drm5Ki/O8363UCeTVAaQnQb/bMenaev5nd5MqSaTnIYPgWztF6Zb0uirNzUGcd2+paeUt7927/cOt4/9PbrcNdIheDKi3y0np1ZVWgelh9SMsaMi2BiB9PuxZk2RH09FsCWYlda4CqLHLI0q9oFhOrUjWOuhZeDrJCgRZ5UkGFWuwFLad32tv+w6UdQVTpBZ6gqAz1GAeFqsbvXas0T41K0zwtrNlwu8grSHMSrGkJRlzKWPp+wh1IeMJDu6GnWdUu4cPdy4Eie8jK4UD7YZu06xUqFZBZjd4Ky7LdZLvI6vPmaXeKflLUSuAxJg0rr9JqSJJ2oAJrRMYfqYJc09DoUdai6rS7DBt+v/iyrZAo0nrFRt2JKlvyAnJB1Fk9tno9hT0Y2777wEq+UxJV5+8azCLN3avz1tVsXuNTopRp3svasF/H470xRBZ5XW33QVU6sfhnCpv2Pn1W6K1eD5sA7KRqHE+nO6P8I1s8Oh2nJ330+UYeTuKoDfgh6XE60mtcQD8OQvA8dB0HHc4Ddy6VTXVfWXsN0XMxdiWtFrEvExnZgjXctt6/saj71BJwtCoBBSjZsp5qAmqSH3uOkMyRCcrIF26YcH8loD1WEP/J06pzRECKqwPY/Unwe1AIY+89QExkdUleRmnUWGc4+5brfxaU3XC1gbAktgMuBLMx8ByXJx69rG3y3hWBbpfAf6WoQIn+8AAvMJvXb8KfZ411+wAqNWNUY8udbWwnwIkYa8rsHcwoMdSws6NnNL3+hkpaCHauCZrdGmId0uDVv09VZTStLSyl1Tn6/L1pCodxzsFjoR8mvnDQD+N4NeqvL46WGeGSmgq3dY50wtAPUm+mzRiYzVI0/EI2bGysvLIOUrLcyP4AWa3FbuzQF7L4km+QUuOGuTCJmi/KHwVzLgu9RNIcFYnYi2wIAmS/Dh2/Dh1P89Ah/IBH6HmegNgB4fPlqTx1rggZuMxhsXASyRMmHYDw+lwxne5GXFOZ4xsBCsWeKs4buS3G6pUTM3TVZRpA3wPP8JMbCkDw+KYdefGm53JvE4SbbKIbMQcTZKGjLxhMYjDt13/7NMm1/stlOg7x26Ka9+SbGe/eATrGbYW0n3H6fwjKakI8gaOPC3EtrzP98elpi2ovZ6ZoXTRT+F06zIk+yp3rGy0TkFRq7UpBG7+RpkLPB6RSOa7X8dt+mhtBB5hUdy/l++Te4uB3reO016+WNLQ28E0lTl/f/fY6g/zsd4uyYa267RJctWdx9dmn7FLkvjF6PHsnmB4iAvCdSEg3svUQi2iL5JY9hEECgQjikJoHj6Rw7Dj5vh4ib/aQxg23aQoPgf9yFgK267IqqBA7f2JOVXOrVrCxt9GsW8I93Bj3ifku8f1TwrzCL3zyXxDBJuMjxpxQBK703NBNeJBE8RP41eGFBW/pzJskDEHE0g4j24OA+WiA9RGjd1LztT65nUCGd7/ofTbnzEqPgbuX9z1kPnR+tBUUxG7o24xh6DJ0wefOahB6rJAcI+1b3yJ7Vt/Rr/vvPEtNNWHzfJQhoMNDV8aujXQAD9c3bCQ5782YYt8jaqoRVBoaY/a6xm6JvSZ0PPZs7kQx2rbHmO+5woTu29iBlxUvZrCjPfMt6rNFXZUDEHgEOS7otxR+oFlErui5zd81rGYT0iYl+Frxgf4Tx6Q9j0b/A1oBzwRPIgAA&quot;"/>
    <we:property name="isFiltersActionButtonVisible" value="true"/>
    <we:property name="pageDisplayName" value="&quot;E-Commerce Dashboard&quot;"/>
    <we:property name="pageName" value="&quot;ReportSection&quot;"/>
    <we:property name="reportEmbeddedTime" value="&quot;2024-01-25T08:02:49.994Z&quot;"/>
    <we:property name="reportName" value="&quot;E-comerce&quot;"/>
    <we:property name="reportState" value="&quot;CONNECTED&quot;"/>
    <we:property name="reportUrl" value="&quot;/groups/me/reports/2e7cd9f3-93b6-4ecd-afe4-abeeb52eab89/ReportSection?bookmarkGuid=82803493-63cd-497a-8d6d-3104cf82e426&amp;bookmarkUsage=1&amp;ctid=0758edb9-9fc6-446c-be32-cb0a209af740&amp;fromEntryPoint=export&quot;"/>
  </we:properties>
  <we:bindings/>
  <we:snapshot xmlns:r="http://schemas.openxmlformats.org/officeDocument/2006/relationships" r:embed="rId1"/>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ocument_x0020_Purpose xmlns="f577acbf-5b0b-4b4f-9948-268e97f8d3a4">Informational</Document_x0020_Purpose>
    <Initiatives xmlns="f577acbf-5b0b-4b4f-9948-268e97f8d3a4"/>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D401524DC532D42A0E0ED886331A72B" ma:contentTypeVersion="15" ma:contentTypeDescription="Create a new document." ma:contentTypeScope="" ma:versionID="aba17d7263e5a17e1efe42a3571abb41">
  <xsd:schema xmlns:xsd="http://www.w3.org/2001/XMLSchema" xmlns:xs="http://www.w3.org/2001/XMLSchema" xmlns:p="http://schemas.microsoft.com/office/2006/metadata/properties" xmlns:ns2="f577acbf-5b0b-4b4f-9948-268e97f8d3a4" xmlns:ns3="b1e4d6ee-9f6f-43f8-a618-24f3d84da28f" targetNamespace="http://schemas.microsoft.com/office/2006/metadata/properties" ma:root="true" ma:fieldsID="e4e3c9c8ed1c3d723d02c9f1cb24d19a" ns2:_="" ns3:_="">
    <xsd:import namespace="f577acbf-5b0b-4b4f-9948-268e97f8d3a4"/>
    <xsd:import namespace="b1e4d6ee-9f6f-43f8-a618-24f3d84da28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Document_x0020_Purpose" minOccurs="0"/>
                <xsd:element ref="ns2:Initiatives" minOccurs="0"/>
                <xsd:element ref="ns2:MediaServiceDateTaken" minOccurs="0"/>
                <xsd:element ref="ns2:MediaServiceAutoTags" minOccurs="0"/>
                <xsd:element ref="ns2:MediaServiceOCR" minOccurs="0"/>
                <xsd:element ref="ns2:MediaServiceLocation" minOccurs="0"/>
                <xsd:element ref="ns2:MediaServiceEventHashCode" minOccurs="0"/>
                <xsd:element ref="ns2: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77acbf-5b0b-4b4f-9948-268e97f8d3a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Document_x0020_Purpose" ma:index="14" nillable="true" ma:displayName="Document Purpose" ma:default="Informational" ma:format="Dropdown" ma:internalName="Document_x0020_Purpose">
      <xsd:simpleType>
        <xsd:restriction base="dms:Choice">
          <xsd:enumeration value="Informational"/>
          <xsd:enumeration value="Feature Spec"/>
          <xsd:enumeration value="Engineering Design"/>
          <xsd:enumeration value="Planning"/>
        </xsd:restriction>
      </xsd:simpleType>
    </xsd:element>
    <xsd:element name="Initiatives" ma:index="15" nillable="true" ma:displayName="Initiatives" ma:description="List of initiatives related to this document" ma:internalName="Initiatives">
      <xsd:complexType>
        <xsd:complexContent>
          <xsd:extension base="dms:MultiChoice">
            <xsd:sequence>
              <xsd:element name="Value" maxOccurs="unbounded" minOccurs="0" nillable="true">
                <xsd:simpleType>
                  <xsd:restriction base="dms:Choice">
                    <xsd:enumeration value="Add-in MAU"/>
                    <xsd:enumeration value="Custom Functions"/>
                    <xsd:enumeration value="Data &amp; Analytics"/>
                    <xsd:enumeration value="DevEx: Portals &amp; Programs"/>
                    <xsd:enumeration value="DevEx: Tools &amp; Libraries"/>
                    <xsd:enumeration value="Engineering"/>
                    <xsd:enumeration value="Excel API"/>
                    <xsd:enumeration value="In-Market Support"/>
                    <xsd:enumeration value="Maker Access"/>
                    <xsd:enumeration value="SDX Runtime &amp; Partners"/>
                    <xsd:enumeration value="SDX Service Delivery"/>
                    <xsd:enumeration value="SDX API &amp; Pipeline"/>
                    <xsd:enumeration value="Shield &amp; OCE"/>
                  </xsd:restriction>
                </xsd:simpleType>
              </xsd:element>
            </xsd:sequence>
          </xsd:extension>
        </xsd:complexContent>
      </xsd:complexType>
    </xsd:element>
    <xsd:element name="MediaServiceDateTaken" ma:index="16" nillable="true" ma:displayName="MediaServiceDateTaken" ma:hidden="true" ma:internalName="MediaServiceDateTaken" ma:readOnly="true">
      <xsd:simpleType>
        <xsd:restriction base="dms:Text"/>
      </xsd:simpleType>
    </xsd:element>
    <xsd:element name="MediaServiceAutoTags" ma:index="17" nillable="true" ma:displayName="MediaServiceAutoTags" ma:internalName="MediaServiceAutoTags"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element name="MediaServiceLocation" ma:index="19" nillable="true" ma:displayName="MediaServiceLocation" ma:internalName="MediaServiceLocation"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GenerationTime" ma:index="21"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1e4d6ee-9f6f-43f8-a618-24f3d84da28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7AB1FA-2F28-4684-9230-02ACEB6C0B0A}">
  <ds:schemaRefs>
    <ds:schemaRef ds:uri="http://purl.org/dc/elements/1.1/"/>
    <ds:schemaRef ds:uri="http://schemas.microsoft.com/office/2006/metadata/properties"/>
    <ds:schemaRef ds:uri="b1e4d6ee-9f6f-43f8-a618-24f3d84da28f"/>
    <ds:schemaRef ds:uri="http://schemas.microsoft.com/office/2006/documentManagement/types"/>
    <ds:schemaRef ds:uri="http://purl.org/dc/terms/"/>
    <ds:schemaRef ds:uri="http://schemas.openxmlformats.org/package/2006/metadata/core-properties"/>
    <ds:schemaRef ds:uri="f577acbf-5b0b-4b4f-9948-268e97f8d3a4"/>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E21AFCC0-734A-4A90-A597-A1CB34860DCD}">
  <ds:schemaRefs>
    <ds:schemaRef ds:uri="http://schemas.microsoft.com/sharepoint/v3/contenttype/forms"/>
  </ds:schemaRefs>
</ds:datastoreItem>
</file>

<file path=customXml/itemProps3.xml><?xml version="1.0" encoding="utf-8"?>
<ds:datastoreItem xmlns:ds="http://schemas.openxmlformats.org/officeDocument/2006/customXml" ds:itemID="{1DD29C39-1C4E-4B06-A1F4-2510F2DACF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577acbf-5b0b-4b4f-9948-268e97f8d3a4"/>
    <ds:schemaRef ds:uri="b1e4d6ee-9f6f-43f8-a618-24f3d84da2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1595</TotalTime>
  <Words>241</Words>
  <Application>Microsoft Office PowerPoint</Application>
  <PresentationFormat>Widescreen</PresentationFormat>
  <Paragraphs>17</Paragraphs>
  <Slides>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vt:i4>
      </vt:variant>
    </vt:vector>
  </HeadingPairs>
  <TitlesOfParts>
    <vt:vector size="12" baseType="lpstr">
      <vt:lpstr>Aileron</vt:lpstr>
      <vt:lpstr>Arial</vt:lpstr>
      <vt:lpstr>Calibri</vt:lpstr>
      <vt:lpstr>Calibri Light</vt:lpstr>
      <vt:lpstr>Playfair Display</vt:lpstr>
      <vt:lpstr>Raleway Bold</vt:lpstr>
      <vt:lpstr>Times New Roman</vt:lpstr>
      <vt:lpstr>Office Theme</vt:lpstr>
      <vt:lpstr>PowerPoint Presentation</vt:lpstr>
      <vt:lpstr>E-Commerce Dashboard Power Bi Dashboard</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dc:creator>
  <cp:lastModifiedBy>asus tuf</cp:lastModifiedBy>
  <cp:revision>9</cp:revision>
  <dcterms:created xsi:type="dcterms:W3CDTF">2018-06-07T21:39:02Z</dcterms:created>
  <dcterms:modified xsi:type="dcterms:W3CDTF">2024-01-25T09:47:45Z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0x010100CD401524DC532D42A0E0ED886331A72B</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t-dahop@microsoft.com</vt:lpwstr>
  </property>
  <property fmtid="{D5CDD505-2E9C-101B-9397-08002B2CF9AE}" pid="6" name="MSIP_Label_f42aa342-8706-4288-bd11-ebb85995028c_SetDate">
    <vt:lpwstr>2018-06-18T13:45:27.3782680Z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